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300" r:id="rId6"/>
    <p:sldId id="261" r:id="rId7"/>
    <p:sldId id="260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263" r:id="rId17"/>
    <p:sldId id="305" r:id="rId18"/>
    <p:sldId id="27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uce Light Bold" panose="020B0604020202020204" charset="0"/>
      <p:regular r:id="rId25"/>
    </p:embeddedFont>
    <p:embeddedFont>
      <p:font typeface="Archivo Narrow" panose="020B0604020202020204" charset="0"/>
      <p:regular r:id="rId26"/>
      <p:bold r:id="rId27"/>
      <p:italic r:id="rId28"/>
      <p:boldItalic r:id="rId29"/>
    </p:embeddedFont>
    <p:embeddedFont>
      <p:font typeface="Open Sauce Light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lil Allah Abbes" initials="KAA" lastIdx="0" clrIdx="0">
    <p:extLst>
      <p:ext uri="{19B8F6BF-5375-455C-9EA6-DF929625EA0E}">
        <p15:presenceInfo xmlns:p15="http://schemas.microsoft.com/office/powerpoint/2012/main" userId="4bcd6b868d54bb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7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22" autoAdjust="0"/>
  </p:normalViewPr>
  <p:slideViewPr>
    <p:cSldViewPr>
      <p:cViewPr varScale="1">
        <p:scale>
          <a:sx n="45" d="100"/>
          <a:sy n="45" d="100"/>
        </p:scale>
        <p:origin x="7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61C90B-9D4A-4020-AFAB-8EF82C8F98F4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207A99D-C704-4EB0-A7BB-D69C88ED6ED3}">
      <dgm:prSet phldrT="[Texte]"/>
      <dgm:spPr/>
      <dgm:t>
        <a:bodyPr/>
        <a:lstStyle/>
        <a:p>
          <a:r>
            <a:rPr lang="fr-FR" sz="5700" dirty="0" err="1" smtClean="0"/>
            <a:t>What</a:t>
          </a:r>
          <a:r>
            <a:rPr lang="fr-FR" sz="5700" dirty="0" smtClean="0"/>
            <a:t>?</a:t>
          </a:r>
          <a:endParaRPr lang="fr-FR" sz="5700" dirty="0"/>
        </a:p>
      </dgm:t>
    </dgm:pt>
    <dgm:pt modelId="{887E6AE9-5A65-4521-B36C-535448275483}" type="parTrans" cxnId="{45261A1C-9825-4C17-AD61-C5740B7CB2BD}">
      <dgm:prSet/>
      <dgm:spPr/>
      <dgm:t>
        <a:bodyPr/>
        <a:lstStyle/>
        <a:p>
          <a:endParaRPr lang="fr-FR"/>
        </a:p>
      </dgm:t>
    </dgm:pt>
    <dgm:pt modelId="{1596764F-5297-4D8F-B4BD-D9AB99B8CDB5}" type="sibTrans" cxnId="{45261A1C-9825-4C17-AD61-C5740B7CB2BD}">
      <dgm:prSet/>
      <dgm:spPr/>
      <dgm:t>
        <a:bodyPr/>
        <a:lstStyle/>
        <a:p>
          <a:endParaRPr lang="fr-FR"/>
        </a:p>
      </dgm:t>
    </dgm:pt>
    <dgm:pt modelId="{FE182014-00EB-4CA6-B0FB-7A9CB66AF150}">
      <dgm:prSet phldrT="[Texte]"/>
      <dgm:spPr/>
      <dgm:t>
        <a:bodyPr/>
        <a:lstStyle/>
        <a:p>
          <a:r>
            <a:rPr lang="fr-FR" dirty="0" err="1" smtClean="0"/>
            <a:t>Who</a:t>
          </a:r>
          <a:r>
            <a:rPr lang="fr-FR" dirty="0" smtClean="0"/>
            <a:t>?</a:t>
          </a:r>
          <a:endParaRPr lang="fr-FR" dirty="0"/>
        </a:p>
      </dgm:t>
    </dgm:pt>
    <dgm:pt modelId="{3476814C-97A1-423C-A947-DBFAB9CDA115}" type="parTrans" cxnId="{B9160C0A-1506-4D0A-89B3-0FAFD796821C}">
      <dgm:prSet/>
      <dgm:spPr/>
      <dgm:t>
        <a:bodyPr/>
        <a:lstStyle/>
        <a:p>
          <a:endParaRPr lang="fr-FR"/>
        </a:p>
      </dgm:t>
    </dgm:pt>
    <dgm:pt modelId="{A7C47A5F-F7D4-4D02-8D12-7A688B632C01}" type="sibTrans" cxnId="{B9160C0A-1506-4D0A-89B3-0FAFD796821C}">
      <dgm:prSet/>
      <dgm:spPr/>
      <dgm:t>
        <a:bodyPr/>
        <a:lstStyle/>
        <a:p>
          <a:endParaRPr lang="fr-FR"/>
        </a:p>
      </dgm:t>
    </dgm:pt>
    <dgm:pt modelId="{23E2D659-0758-4028-A64B-1145E8F9D4E3}">
      <dgm:prSet phldrT="[Texte]"/>
      <dgm:spPr/>
      <dgm:t>
        <a:bodyPr/>
        <a:lstStyle/>
        <a:p>
          <a:r>
            <a:rPr lang="fr-FR" dirty="0" smtClean="0"/>
            <a:t>Phone </a:t>
          </a:r>
          <a:r>
            <a:rPr lang="fr-FR" dirty="0" err="1" smtClean="0"/>
            <a:t>Operators</a:t>
          </a:r>
          <a:endParaRPr lang="fr-FR" dirty="0"/>
        </a:p>
      </dgm:t>
    </dgm:pt>
    <dgm:pt modelId="{B6128DA5-FD98-4851-8B13-3AFFE9205729}" type="parTrans" cxnId="{92239F43-C1BF-4680-8C5B-54C44E39EF1A}">
      <dgm:prSet/>
      <dgm:spPr/>
      <dgm:t>
        <a:bodyPr/>
        <a:lstStyle/>
        <a:p>
          <a:endParaRPr lang="fr-FR"/>
        </a:p>
      </dgm:t>
    </dgm:pt>
    <dgm:pt modelId="{C91EF5AB-5AC1-4ED3-AF28-B8BD6E3A4813}" type="sibTrans" cxnId="{92239F43-C1BF-4680-8C5B-54C44E39EF1A}">
      <dgm:prSet/>
      <dgm:spPr/>
      <dgm:t>
        <a:bodyPr/>
        <a:lstStyle/>
        <a:p>
          <a:endParaRPr lang="fr-FR"/>
        </a:p>
      </dgm:t>
    </dgm:pt>
    <dgm:pt modelId="{AB8DA039-D4D3-40FA-A2E4-428739C76E99}">
      <dgm:prSet phldrT="[Texte]"/>
      <dgm:spPr/>
      <dgm:t>
        <a:bodyPr/>
        <a:lstStyle/>
        <a:p>
          <a:r>
            <a:rPr lang="fr-FR" sz="6500" dirty="0" err="1" smtClean="0"/>
            <a:t>Why</a:t>
          </a:r>
          <a:r>
            <a:rPr lang="fr-FR" sz="6500" dirty="0" smtClean="0"/>
            <a:t>?</a:t>
          </a:r>
          <a:endParaRPr lang="fr-FR" sz="6500" dirty="0"/>
        </a:p>
      </dgm:t>
    </dgm:pt>
    <dgm:pt modelId="{2E4B452E-9C89-4DF1-A140-C738F6B13EBF}" type="parTrans" cxnId="{531D0D9B-A91E-4E9A-AD9C-1232D285BD46}">
      <dgm:prSet/>
      <dgm:spPr/>
      <dgm:t>
        <a:bodyPr/>
        <a:lstStyle/>
        <a:p>
          <a:endParaRPr lang="fr-FR"/>
        </a:p>
      </dgm:t>
    </dgm:pt>
    <dgm:pt modelId="{5529D724-E9BA-4336-B8E1-0B3B60F18E83}" type="sibTrans" cxnId="{531D0D9B-A91E-4E9A-AD9C-1232D285BD46}">
      <dgm:prSet/>
      <dgm:spPr/>
      <dgm:t>
        <a:bodyPr/>
        <a:lstStyle/>
        <a:p>
          <a:endParaRPr lang="fr-FR"/>
        </a:p>
      </dgm:t>
    </dgm:pt>
    <dgm:pt modelId="{1A897181-6D2F-4F2E-B618-7A1B75442446}">
      <dgm:prSet phldrT="[Texte]" custT="1"/>
      <dgm:spPr/>
      <dgm:t>
        <a:bodyPr/>
        <a:lstStyle/>
        <a:p>
          <a:r>
            <a:rPr lang="fr-FR" sz="4400" dirty="0" smtClean="0"/>
            <a:t>To </a:t>
          </a:r>
          <a:r>
            <a:rPr lang="fr-FR" sz="4400" dirty="0" err="1" smtClean="0"/>
            <a:t>guarantee</a:t>
          </a:r>
          <a:r>
            <a:rPr lang="fr-FR" sz="4400" dirty="0" smtClean="0"/>
            <a:t> a network </a:t>
          </a:r>
          <a:r>
            <a:rPr lang="fr-FR" sz="4400" dirty="0" err="1" smtClean="0"/>
            <a:t>without</a:t>
          </a:r>
          <a:r>
            <a:rPr lang="fr-FR" sz="4400" dirty="0" smtClean="0"/>
            <a:t> RLF</a:t>
          </a:r>
          <a:endParaRPr lang="fr-FR" sz="4400" dirty="0"/>
        </a:p>
      </dgm:t>
    </dgm:pt>
    <dgm:pt modelId="{64CA8EC3-C4A7-48CF-9C99-8719823B8ED3}" type="parTrans" cxnId="{10B77A89-49AA-4B40-A99F-CB8F7964FC69}">
      <dgm:prSet/>
      <dgm:spPr/>
      <dgm:t>
        <a:bodyPr/>
        <a:lstStyle/>
        <a:p>
          <a:endParaRPr lang="fr-FR"/>
        </a:p>
      </dgm:t>
    </dgm:pt>
    <dgm:pt modelId="{2483C971-36D1-4348-9185-674023B8D6EF}" type="sibTrans" cxnId="{10B77A89-49AA-4B40-A99F-CB8F7964FC69}">
      <dgm:prSet/>
      <dgm:spPr/>
      <dgm:t>
        <a:bodyPr/>
        <a:lstStyle/>
        <a:p>
          <a:endParaRPr lang="fr-FR"/>
        </a:p>
      </dgm:t>
    </dgm:pt>
    <dgm:pt modelId="{CABA738E-93AD-4FDD-84A0-C356778C2A39}">
      <dgm:prSet phldrT="[Texte]" custT="1"/>
      <dgm:spPr/>
      <dgm:t>
        <a:bodyPr/>
        <a:lstStyle/>
        <a:p>
          <a:r>
            <a:rPr lang="fr-FR" sz="4000" dirty="0" smtClean="0"/>
            <a:t>A Dashboard and an </a:t>
          </a:r>
          <a:r>
            <a:rPr lang="fr-FR" sz="4000" dirty="0" err="1" smtClean="0"/>
            <a:t>algorithm</a:t>
          </a:r>
          <a:r>
            <a:rPr lang="fr-FR" sz="4000" dirty="0" smtClean="0"/>
            <a:t> to </a:t>
          </a:r>
          <a:r>
            <a:rPr lang="fr-FR" sz="4000" dirty="0" err="1" smtClean="0"/>
            <a:t>predict</a:t>
          </a:r>
          <a:r>
            <a:rPr lang="fr-FR" sz="4000" dirty="0" smtClean="0"/>
            <a:t> RLF</a:t>
          </a:r>
          <a:endParaRPr lang="fr-FR" sz="4000" dirty="0"/>
        </a:p>
      </dgm:t>
    </dgm:pt>
    <dgm:pt modelId="{FDBA1EC6-55C7-47F6-B617-3D46DB05EB14}" type="sibTrans" cxnId="{C7BCC3AE-31E0-4369-AAA4-E6013B2A8A0C}">
      <dgm:prSet/>
      <dgm:spPr/>
      <dgm:t>
        <a:bodyPr/>
        <a:lstStyle/>
        <a:p>
          <a:endParaRPr lang="fr-FR"/>
        </a:p>
      </dgm:t>
    </dgm:pt>
    <dgm:pt modelId="{B6F3BC69-7B81-4157-A2E9-C2BB0B4983A9}" type="parTrans" cxnId="{C7BCC3AE-31E0-4369-AAA4-E6013B2A8A0C}">
      <dgm:prSet/>
      <dgm:spPr/>
      <dgm:t>
        <a:bodyPr/>
        <a:lstStyle/>
        <a:p>
          <a:endParaRPr lang="fr-FR"/>
        </a:p>
      </dgm:t>
    </dgm:pt>
    <dgm:pt modelId="{4D2F5029-BD8D-4235-9362-68F77776F0A2}" type="pres">
      <dgm:prSet presAssocID="{9161C90B-9D4A-4020-AFAB-8EF82C8F98F4}" presName="Name0" presStyleCnt="0">
        <dgm:presLayoutVars>
          <dgm:dir/>
          <dgm:resizeHandles val="exact"/>
        </dgm:presLayoutVars>
      </dgm:prSet>
      <dgm:spPr/>
    </dgm:pt>
    <dgm:pt modelId="{B765304D-6098-4C36-A8F6-A82C2F40AAB8}" type="pres">
      <dgm:prSet presAssocID="{C207A99D-C704-4EB0-A7BB-D69C88ED6ED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0AA167A-1C6B-4611-81A4-E54F92A3D710}" type="pres">
      <dgm:prSet presAssocID="{1596764F-5297-4D8F-B4BD-D9AB99B8CDB5}" presName="sibTrans" presStyleCnt="0"/>
      <dgm:spPr/>
    </dgm:pt>
    <dgm:pt modelId="{ECF1E0A5-2256-41E8-9098-6BBF04F89FDF}" type="pres">
      <dgm:prSet presAssocID="{FE182014-00EB-4CA6-B0FB-7A9CB66AF1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60D2C1A-24FF-4C90-8BF2-2FFEEA2BFCA5}" type="pres">
      <dgm:prSet presAssocID="{A7C47A5F-F7D4-4D02-8D12-7A688B632C01}" presName="sibTrans" presStyleCnt="0"/>
      <dgm:spPr/>
    </dgm:pt>
    <dgm:pt modelId="{8DB980FC-FC63-488A-A1AF-65AB0BAD6E79}" type="pres">
      <dgm:prSet presAssocID="{AB8DA039-D4D3-40FA-A2E4-428739C76E9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E402F7E-A75A-4399-A511-6DA842ADE17A}" type="presOf" srcId="{FE182014-00EB-4CA6-B0FB-7A9CB66AF150}" destId="{ECF1E0A5-2256-41E8-9098-6BBF04F89FDF}" srcOrd="0" destOrd="0" presId="urn:microsoft.com/office/officeart/2005/8/layout/hList6"/>
    <dgm:cxn modelId="{646044D6-C876-410C-B1D4-5983DA72525E}" type="presOf" srcId="{23E2D659-0758-4028-A64B-1145E8F9D4E3}" destId="{ECF1E0A5-2256-41E8-9098-6BBF04F89FDF}" srcOrd="0" destOrd="1" presId="urn:microsoft.com/office/officeart/2005/8/layout/hList6"/>
    <dgm:cxn modelId="{EA273773-C3B5-42F8-A35C-9DA19A77CD8D}" type="presOf" srcId="{C207A99D-C704-4EB0-A7BB-D69C88ED6ED3}" destId="{B765304D-6098-4C36-A8F6-A82C2F40AAB8}" srcOrd="0" destOrd="0" presId="urn:microsoft.com/office/officeart/2005/8/layout/hList6"/>
    <dgm:cxn modelId="{C7BCC3AE-31E0-4369-AAA4-E6013B2A8A0C}" srcId="{C207A99D-C704-4EB0-A7BB-D69C88ED6ED3}" destId="{CABA738E-93AD-4FDD-84A0-C356778C2A39}" srcOrd="0" destOrd="0" parTransId="{B6F3BC69-7B81-4157-A2E9-C2BB0B4983A9}" sibTransId="{FDBA1EC6-55C7-47F6-B617-3D46DB05EB14}"/>
    <dgm:cxn modelId="{531D0D9B-A91E-4E9A-AD9C-1232D285BD46}" srcId="{9161C90B-9D4A-4020-AFAB-8EF82C8F98F4}" destId="{AB8DA039-D4D3-40FA-A2E4-428739C76E99}" srcOrd="2" destOrd="0" parTransId="{2E4B452E-9C89-4DF1-A140-C738F6B13EBF}" sibTransId="{5529D724-E9BA-4336-B8E1-0B3B60F18E83}"/>
    <dgm:cxn modelId="{10B77A89-49AA-4B40-A99F-CB8F7964FC69}" srcId="{AB8DA039-D4D3-40FA-A2E4-428739C76E99}" destId="{1A897181-6D2F-4F2E-B618-7A1B75442446}" srcOrd="0" destOrd="0" parTransId="{64CA8EC3-C4A7-48CF-9C99-8719823B8ED3}" sibTransId="{2483C971-36D1-4348-9185-674023B8D6EF}"/>
    <dgm:cxn modelId="{45261A1C-9825-4C17-AD61-C5740B7CB2BD}" srcId="{9161C90B-9D4A-4020-AFAB-8EF82C8F98F4}" destId="{C207A99D-C704-4EB0-A7BB-D69C88ED6ED3}" srcOrd="0" destOrd="0" parTransId="{887E6AE9-5A65-4521-B36C-535448275483}" sibTransId="{1596764F-5297-4D8F-B4BD-D9AB99B8CDB5}"/>
    <dgm:cxn modelId="{B07C5774-A1E5-490A-A29F-6D0BDB3AE2A5}" type="presOf" srcId="{AB8DA039-D4D3-40FA-A2E4-428739C76E99}" destId="{8DB980FC-FC63-488A-A1AF-65AB0BAD6E79}" srcOrd="0" destOrd="0" presId="urn:microsoft.com/office/officeart/2005/8/layout/hList6"/>
    <dgm:cxn modelId="{A27CD980-ECAC-48F0-B6E4-629A915A1629}" type="presOf" srcId="{1A897181-6D2F-4F2E-B618-7A1B75442446}" destId="{8DB980FC-FC63-488A-A1AF-65AB0BAD6E79}" srcOrd="0" destOrd="1" presId="urn:microsoft.com/office/officeart/2005/8/layout/hList6"/>
    <dgm:cxn modelId="{4AEEDB02-1532-43FE-97D9-685A9A2448A1}" type="presOf" srcId="{CABA738E-93AD-4FDD-84A0-C356778C2A39}" destId="{B765304D-6098-4C36-A8F6-A82C2F40AAB8}" srcOrd="0" destOrd="1" presId="urn:microsoft.com/office/officeart/2005/8/layout/hList6"/>
    <dgm:cxn modelId="{92239F43-C1BF-4680-8C5B-54C44E39EF1A}" srcId="{FE182014-00EB-4CA6-B0FB-7A9CB66AF150}" destId="{23E2D659-0758-4028-A64B-1145E8F9D4E3}" srcOrd="0" destOrd="0" parTransId="{B6128DA5-FD98-4851-8B13-3AFFE9205729}" sibTransId="{C91EF5AB-5AC1-4ED3-AF28-B8BD6E3A4813}"/>
    <dgm:cxn modelId="{D8359FB1-F38D-4B4D-9F9A-D063E1D389BE}" type="presOf" srcId="{9161C90B-9D4A-4020-AFAB-8EF82C8F98F4}" destId="{4D2F5029-BD8D-4235-9362-68F77776F0A2}" srcOrd="0" destOrd="0" presId="urn:microsoft.com/office/officeart/2005/8/layout/hList6"/>
    <dgm:cxn modelId="{B9160C0A-1506-4D0A-89B3-0FAFD796821C}" srcId="{9161C90B-9D4A-4020-AFAB-8EF82C8F98F4}" destId="{FE182014-00EB-4CA6-B0FB-7A9CB66AF150}" srcOrd="1" destOrd="0" parTransId="{3476814C-97A1-423C-A947-DBFAB9CDA115}" sibTransId="{A7C47A5F-F7D4-4D02-8D12-7A688B632C01}"/>
    <dgm:cxn modelId="{55B7D2D9-47D6-4589-9F00-10504858A7BF}" type="presParOf" srcId="{4D2F5029-BD8D-4235-9362-68F77776F0A2}" destId="{B765304D-6098-4C36-A8F6-A82C2F40AAB8}" srcOrd="0" destOrd="0" presId="urn:microsoft.com/office/officeart/2005/8/layout/hList6"/>
    <dgm:cxn modelId="{DF3CB60A-8FAE-47D2-9EBD-ADF36D165C1A}" type="presParOf" srcId="{4D2F5029-BD8D-4235-9362-68F77776F0A2}" destId="{70AA167A-1C6B-4611-81A4-E54F92A3D710}" srcOrd="1" destOrd="0" presId="urn:microsoft.com/office/officeart/2005/8/layout/hList6"/>
    <dgm:cxn modelId="{800CCF10-586F-4E74-8A24-F9845763D801}" type="presParOf" srcId="{4D2F5029-BD8D-4235-9362-68F77776F0A2}" destId="{ECF1E0A5-2256-41E8-9098-6BBF04F89FDF}" srcOrd="2" destOrd="0" presId="urn:microsoft.com/office/officeart/2005/8/layout/hList6"/>
    <dgm:cxn modelId="{D0C5EA6B-FBF7-43F5-99FD-4781E3377DC4}" type="presParOf" srcId="{4D2F5029-BD8D-4235-9362-68F77776F0A2}" destId="{060D2C1A-24FF-4C90-8BF2-2FFEEA2BFCA5}" srcOrd="3" destOrd="0" presId="urn:microsoft.com/office/officeart/2005/8/layout/hList6"/>
    <dgm:cxn modelId="{ADE8B6A0-2E1E-4C13-B729-C2AF2F7EB127}" type="presParOf" srcId="{4D2F5029-BD8D-4235-9362-68F77776F0A2}" destId="{8DB980FC-FC63-488A-A1AF-65AB0BAD6E7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5304D-6098-4C36-A8F6-A82C2F40AAB8}">
      <dsp:nvSpPr>
        <dsp:cNvPr id="0" name=""/>
        <dsp:cNvSpPr/>
      </dsp:nvSpPr>
      <dsp:spPr>
        <a:xfrm rot="16200000">
          <a:off x="-2127746" y="2129234"/>
          <a:ext cx="8128000" cy="38695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4000" bIns="0" numCol="1" spcCol="1270" anchor="t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700" kern="1200" dirty="0" err="1" smtClean="0"/>
            <a:t>What</a:t>
          </a:r>
          <a:r>
            <a:rPr lang="fr-FR" sz="5700" kern="1200" dirty="0" smtClean="0"/>
            <a:t>?</a:t>
          </a:r>
          <a:endParaRPr lang="fr-FR" sz="57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4000" kern="1200" dirty="0" smtClean="0"/>
            <a:t>A Dashboard and an </a:t>
          </a:r>
          <a:r>
            <a:rPr lang="fr-FR" sz="4000" kern="1200" dirty="0" err="1" smtClean="0"/>
            <a:t>algorithm</a:t>
          </a:r>
          <a:r>
            <a:rPr lang="fr-FR" sz="4000" kern="1200" dirty="0" smtClean="0"/>
            <a:t> to </a:t>
          </a:r>
          <a:r>
            <a:rPr lang="fr-FR" sz="4000" kern="1200" dirty="0" err="1" smtClean="0"/>
            <a:t>predict</a:t>
          </a:r>
          <a:r>
            <a:rPr lang="fr-FR" sz="4000" kern="1200" dirty="0" smtClean="0"/>
            <a:t> RLF</a:t>
          </a:r>
          <a:endParaRPr lang="fr-FR" sz="4000" kern="1200" dirty="0"/>
        </a:p>
      </dsp:txBody>
      <dsp:txXfrm rot="5400000">
        <a:off x="1488" y="1625600"/>
        <a:ext cx="3869531" cy="4876800"/>
      </dsp:txXfrm>
    </dsp:sp>
    <dsp:sp modelId="{ECF1E0A5-2256-41E8-9098-6BBF04F89FDF}">
      <dsp:nvSpPr>
        <dsp:cNvPr id="0" name=""/>
        <dsp:cNvSpPr/>
      </dsp:nvSpPr>
      <dsp:spPr>
        <a:xfrm rot="16200000">
          <a:off x="2032000" y="2129234"/>
          <a:ext cx="8128000" cy="38695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0" tIns="0" rIns="412750" bIns="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500" kern="1200" dirty="0" err="1" smtClean="0"/>
            <a:t>Who</a:t>
          </a:r>
          <a:r>
            <a:rPr lang="fr-FR" sz="6500" kern="1200" dirty="0" smtClean="0"/>
            <a:t>?</a:t>
          </a:r>
          <a:endParaRPr lang="fr-FR" sz="6500" kern="1200" dirty="0"/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5100" kern="1200" dirty="0" smtClean="0"/>
            <a:t>Phone </a:t>
          </a:r>
          <a:r>
            <a:rPr lang="fr-FR" sz="5100" kern="1200" dirty="0" err="1" smtClean="0"/>
            <a:t>Operators</a:t>
          </a:r>
          <a:endParaRPr lang="fr-FR" sz="5100" kern="1200" dirty="0"/>
        </a:p>
      </dsp:txBody>
      <dsp:txXfrm rot="5400000">
        <a:off x="4161234" y="1625600"/>
        <a:ext cx="3869531" cy="4876800"/>
      </dsp:txXfrm>
    </dsp:sp>
    <dsp:sp modelId="{8DB980FC-FC63-488A-A1AF-65AB0BAD6E79}">
      <dsp:nvSpPr>
        <dsp:cNvPr id="0" name=""/>
        <dsp:cNvSpPr/>
      </dsp:nvSpPr>
      <dsp:spPr>
        <a:xfrm rot="16200000">
          <a:off x="6191746" y="2129234"/>
          <a:ext cx="8128000" cy="38695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0" tIns="0" rIns="279400" bIns="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500" kern="1200" dirty="0" err="1" smtClean="0"/>
            <a:t>Why</a:t>
          </a:r>
          <a:r>
            <a:rPr lang="fr-FR" sz="6500" kern="1200" dirty="0" smtClean="0"/>
            <a:t>?</a:t>
          </a:r>
          <a:endParaRPr lang="fr-FR" sz="65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4400" kern="1200" dirty="0" smtClean="0"/>
            <a:t>To </a:t>
          </a:r>
          <a:r>
            <a:rPr lang="fr-FR" sz="4400" kern="1200" dirty="0" err="1" smtClean="0"/>
            <a:t>guarantee</a:t>
          </a:r>
          <a:r>
            <a:rPr lang="fr-FR" sz="4400" kern="1200" dirty="0" smtClean="0"/>
            <a:t> a network </a:t>
          </a:r>
          <a:r>
            <a:rPr lang="fr-FR" sz="4400" kern="1200" dirty="0" err="1" smtClean="0"/>
            <a:t>without</a:t>
          </a:r>
          <a:r>
            <a:rPr lang="fr-FR" sz="4400" kern="1200" dirty="0" smtClean="0"/>
            <a:t> RLF</a:t>
          </a:r>
          <a:endParaRPr lang="fr-FR" sz="4400" kern="1200" dirty="0"/>
        </a:p>
      </dsp:txBody>
      <dsp:txXfrm rot="5400000">
        <a:off x="8320980" y="1625600"/>
        <a:ext cx="3869531" cy="487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4B279-883F-453C-A9C5-E4C72E3425E1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0A09E-8FED-4154-B66E-9B6D695166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28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0A09E-8FED-4154-B66E-9B6D695166C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28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0A09E-8FED-4154-B66E-9B6D695166C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29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0A09E-8FED-4154-B66E-9B6D695166C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00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0A09E-8FED-4154-B66E-9B6D695166C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57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816D9-454E-4CE1-A8E7-C1813D434494}" type="datetime1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62BC-A053-469B-89E5-75AE0E86067D}" type="datetime1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6FFF-8C6D-42DE-8317-9D9D0A9CE6C4}" type="datetime1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1E9E-142A-4AF6-AB9E-235A444D3986}" type="datetime1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8E2A-9120-4142-A5F5-0665B0BAE39E}" type="datetime1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74C0-C9B3-476B-84DF-CA360E4991E8}" type="datetime1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07220-C60E-4B8C-BFB3-5EEC5BD4F31E}" type="datetime1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F1FB-586A-4B67-9550-68854784E3D6}" type="datetime1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AFBA-7526-477C-BC7D-1A13CDC1DFFD}" type="datetime1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5430-EB9C-4401-9245-25EC8A7B1E4A}" type="datetime1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1DE-9339-4F5C-B6B9-2E397D425AD7}" type="datetime1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DD138-4E82-46F3-934A-C9C78A061672}" type="datetime1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02000" y="9258301"/>
            <a:ext cx="2133600" cy="927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FF0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2275" y="2433871"/>
            <a:ext cx="9945163" cy="5365919"/>
            <a:chOff x="0" y="-47625"/>
            <a:chExt cx="13260217" cy="7154558"/>
          </a:xfrm>
        </p:grpSpPr>
        <p:sp>
          <p:nvSpPr>
            <p:cNvPr id="3" name="TextBox 3"/>
            <p:cNvSpPr txBox="1"/>
            <p:nvPr/>
          </p:nvSpPr>
          <p:spPr>
            <a:xfrm>
              <a:off x="0" y="1218867"/>
              <a:ext cx="13260217" cy="4340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00"/>
                </a:lnSpc>
              </a:pPr>
              <a:r>
                <a:rPr lang="en-US" sz="12000" b="1" dirty="0">
                  <a:solidFill>
                    <a:srgbClr val="FF7C64"/>
                  </a:solidFill>
                  <a:latin typeface="Archivo Narrow"/>
                </a:rPr>
                <a:t>Radio Link Failure Prediction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11540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600" dirty="0" err="1" smtClean="0">
                  <a:solidFill>
                    <a:srgbClr val="FFFFFF"/>
                  </a:solidFill>
                  <a:latin typeface="Open Sauce Light Bold"/>
                </a:rPr>
                <a:t>PiWIN</a:t>
              </a:r>
              <a:endParaRPr lang="en-US" sz="2100" spc="600" dirty="0">
                <a:solidFill>
                  <a:srgbClr val="FFFFFF"/>
                </a:solidFill>
                <a:latin typeface="Open Sauce Light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559774"/>
              <a:ext cx="13260217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 smtClean="0">
                  <a:solidFill>
                    <a:srgbClr val="FFFFFF"/>
                  </a:solidFill>
                  <a:latin typeface="Open Sauce Light"/>
                </a:rPr>
                <a:t>Phase </a:t>
              </a:r>
              <a:r>
                <a:rPr lang="en-US" sz="2499" dirty="0" smtClean="0">
                  <a:solidFill>
                    <a:srgbClr val="FFFFFF"/>
                  </a:solidFill>
                  <a:latin typeface="Open Sauce Light"/>
                </a:rPr>
                <a:t>IV</a:t>
              </a:r>
              <a:endParaRPr lang="en-US" sz="2499" b="1" spc="3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631752" y="7479061"/>
            <a:ext cx="6558303" cy="65225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93" y="-614405"/>
            <a:ext cx="6558303" cy="65225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52215" y="-4852545"/>
            <a:ext cx="6558303" cy="652253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9014018"/>
            <a:ext cx="2490949" cy="104977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09" y="8801558"/>
            <a:ext cx="2324835" cy="121472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275" y="6704726"/>
            <a:ext cx="10138527" cy="670618"/>
          </a:xfrm>
          <a:prstGeom prst="rect">
            <a:avLst/>
          </a:prstGeom>
        </p:spPr>
      </p:pic>
      <p:pic>
        <p:nvPicPr>
          <p:cNvPr id="12" name="Image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60" y="9109369"/>
            <a:ext cx="2413180" cy="987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"/>
          <p:cNvSpPr txBox="1"/>
          <p:nvPr/>
        </p:nvSpPr>
        <p:spPr>
          <a:xfrm>
            <a:off x="1219200" y="1104900"/>
            <a:ext cx="114300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Solution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631752" y="7479061"/>
            <a:ext cx="6558303" cy="6522531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69793" y="-614405"/>
            <a:ext cx="6558303" cy="6522531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452215" y="-4852545"/>
            <a:ext cx="6558303" cy="652253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506279" y="2646860"/>
            <a:ext cx="15544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We offer an algorithm that predict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radio link failure  for next day and next 5 days based on region, historical data and weather data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sz="3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We offer the possibility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to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identify the causes of the radio link failure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Our solution allows you to identify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weather conditions that affect directly the network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With us you can </a:t>
            </a:r>
            <a:r>
              <a:rPr lang="en-US" sz="3200" b="1" dirty="0" err="1" smtClean="0">
                <a:solidFill>
                  <a:schemeClr val="bg1">
                    <a:lumMod val="95000"/>
                  </a:schemeClr>
                </a:solidFill>
              </a:rPr>
              <a:t>nticipate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the settings to be made on the radio stations to avoid radio link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342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949060889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7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346665">
            <a:off x="7313057" y="-5014027"/>
            <a:ext cx="7202852" cy="716356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7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346665">
            <a:off x="13698353" y="-2914049"/>
            <a:ext cx="7202852" cy="71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"/>
          <p:cNvSpPr txBox="1"/>
          <p:nvPr/>
        </p:nvSpPr>
        <p:spPr>
          <a:xfrm>
            <a:off x="1219200" y="1104900"/>
            <a:ext cx="114300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Promises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631752" y="7479061"/>
            <a:ext cx="6558303" cy="6522531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69793" y="-614405"/>
            <a:ext cx="6558303" cy="6522531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452215" y="-4852545"/>
            <a:ext cx="6558303" cy="652253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501160" y="3525104"/>
            <a:ext cx="1554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A network </a:t>
            </a: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without radio link failure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High performance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Customizable and scalable solution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>
                    <a:lumMod val="95000"/>
                  </a:schemeClr>
                </a:solidFill>
              </a:rPr>
              <a:t>Maintenance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and after-sales service</a:t>
            </a:r>
            <a:endParaRPr lang="en-US" sz="3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7313057" y="-5014027"/>
            <a:ext cx="7202852" cy="716356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13698353" y="-2914049"/>
            <a:ext cx="7202852" cy="716356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Box 3"/>
          <p:cNvSpPr txBox="1"/>
          <p:nvPr/>
        </p:nvSpPr>
        <p:spPr>
          <a:xfrm>
            <a:off x="503386" y="495300"/>
            <a:ext cx="114300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Marketing strategy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307004"/>
            <a:ext cx="7686326" cy="555327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38200" y="2171700"/>
            <a:ext cx="845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 smtClean="0"/>
              <a:t>Our marketing </a:t>
            </a:r>
            <a:r>
              <a:rPr lang="en-US" sz="3200" b="1" dirty="0" smtClean="0"/>
              <a:t>strategy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is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based</a:t>
            </a:r>
            <a:r>
              <a:rPr lang="fr-FR" sz="3200" b="1" dirty="0" smtClean="0"/>
              <a:t> on 4Ps mix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38911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631752" y="7479061"/>
            <a:ext cx="6558303" cy="6522531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69793" y="-614405"/>
            <a:ext cx="6558303" cy="6522531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452215" y="-4852545"/>
            <a:ext cx="6558303" cy="6522531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503386" y="495300"/>
            <a:ext cx="114300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Marketing strategy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14019" y="3558858"/>
            <a:ext cx="30673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Product</a:t>
            </a:r>
          </a:p>
          <a:p>
            <a:endParaRPr lang="fr-FR" sz="32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1"/>
                </a:solidFill>
              </a:rPr>
              <a:t>An API and a </a:t>
            </a:r>
            <a:r>
              <a:rPr lang="fr-FR" sz="2800" dirty="0" err="1" smtClean="0">
                <a:solidFill>
                  <a:schemeClr val="bg1"/>
                </a:solidFill>
              </a:rPr>
              <a:t>dashboard</a:t>
            </a:r>
            <a:r>
              <a:rPr lang="fr-FR" sz="2800" dirty="0" smtClean="0">
                <a:solidFill>
                  <a:schemeClr val="bg1"/>
                </a:solidFill>
              </a:rPr>
              <a:t> </a:t>
            </a:r>
            <a:r>
              <a:rPr lang="fr-FR" sz="2800" dirty="0" err="1" smtClean="0">
                <a:solidFill>
                  <a:schemeClr val="bg1"/>
                </a:solidFill>
              </a:rPr>
              <a:t>who</a:t>
            </a:r>
            <a:r>
              <a:rPr lang="fr-FR" sz="2800" dirty="0" smtClean="0">
                <a:solidFill>
                  <a:schemeClr val="bg1"/>
                </a:solidFill>
              </a:rPr>
              <a:t> </a:t>
            </a:r>
            <a:r>
              <a:rPr lang="fr-FR" sz="2800" dirty="0" err="1" smtClean="0">
                <a:solidFill>
                  <a:schemeClr val="bg1"/>
                </a:solidFill>
              </a:rPr>
              <a:t>offer</a:t>
            </a:r>
            <a:r>
              <a:rPr lang="fr-FR" sz="2800" dirty="0" smtClean="0">
                <a:solidFill>
                  <a:schemeClr val="bg1"/>
                </a:solidFill>
              </a:rPr>
              <a:t> radio </a:t>
            </a:r>
            <a:r>
              <a:rPr lang="fr-FR" sz="2800" dirty="0" err="1" smtClean="0">
                <a:solidFill>
                  <a:schemeClr val="bg1"/>
                </a:solidFill>
              </a:rPr>
              <a:t>link</a:t>
            </a:r>
            <a:r>
              <a:rPr lang="fr-FR" sz="2800" dirty="0" smtClean="0">
                <a:solidFill>
                  <a:schemeClr val="bg1"/>
                </a:solidFill>
              </a:rPr>
              <a:t> </a:t>
            </a:r>
            <a:r>
              <a:rPr lang="fr-FR" sz="2800" dirty="0" err="1" smtClean="0">
                <a:solidFill>
                  <a:schemeClr val="bg1"/>
                </a:solidFill>
              </a:rPr>
              <a:t>failure</a:t>
            </a:r>
            <a:r>
              <a:rPr lang="fr-FR" sz="2800" dirty="0" smtClean="0">
                <a:solidFill>
                  <a:schemeClr val="bg1"/>
                </a:solidFill>
              </a:rPr>
              <a:t> for </a:t>
            </a:r>
            <a:r>
              <a:rPr lang="fr-FR" sz="2800" dirty="0" err="1" smtClean="0">
                <a:solidFill>
                  <a:schemeClr val="bg1"/>
                </a:solidFill>
              </a:rPr>
              <a:t>operators</a:t>
            </a:r>
            <a:r>
              <a:rPr lang="fr-FR" sz="2800" dirty="0" smtClean="0">
                <a:solidFill>
                  <a:schemeClr val="bg1"/>
                </a:solidFill>
              </a:rPr>
              <a:t> 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898978" y="3558858"/>
            <a:ext cx="39308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Price</a:t>
            </a:r>
          </a:p>
          <a:p>
            <a:endParaRPr lang="fr-FR" sz="32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offers the customer a </a:t>
            </a:r>
            <a:r>
              <a:rPr lang="en-US" sz="2800" dirty="0" smtClean="0">
                <a:solidFill>
                  <a:schemeClr val="bg1"/>
                </a:solidFill>
              </a:rPr>
              <a:t>complete quality </a:t>
            </a:r>
            <a:r>
              <a:rPr lang="en-US" sz="2800" dirty="0">
                <a:solidFill>
                  <a:schemeClr val="bg1"/>
                </a:solidFill>
              </a:rPr>
              <a:t>guaranteed package at </a:t>
            </a:r>
            <a:r>
              <a:rPr lang="en-US" sz="2800" dirty="0" smtClean="0">
                <a:solidFill>
                  <a:schemeClr val="bg1"/>
                </a:solidFill>
              </a:rPr>
              <a:t>a very </a:t>
            </a:r>
            <a:r>
              <a:rPr lang="en-US" sz="2800" dirty="0">
                <a:solidFill>
                  <a:schemeClr val="bg1"/>
                </a:solidFill>
              </a:rPr>
              <a:t>reasonable </a:t>
            </a:r>
            <a:r>
              <a:rPr lang="en-US" sz="2800" dirty="0" smtClean="0">
                <a:solidFill>
                  <a:schemeClr val="bg1"/>
                </a:solidFill>
              </a:rPr>
              <a:t>price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759456" y="3558858"/>
            <a:ext cx="400700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Promotion</a:t>
            </a:r>
          </a:p>
          <a:p>
            <a:endParaRPr lang="fr-FR" sz="32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target international events </a:t>
            </a:r>
            <a:r>
              <a:rPr lang="en-US" sz="2800" dirty="0" smtClean="0">
                <a:solidFill>
                  <a:schemeClr val="bg1"/>
                </a:solidFill>
              </a:rPr>
              <a:t>and organize </a:t>
            </a:r>
            <a:r>
              <a:rPr lang="en-US" sz="2800" dirty="0">
                <a:solidFill>
                  <a:schemeClr val="bg1"/>
                </a:solidFill>
              </a:rPr>
              <a:t>business trips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doing a advertising </a:t>
            </a:r>
            <a:r>
              <a:rPr lang="en-US" sz="2800" dirty="0" smtClean="0">
                <a:solidFill>
                  <a:schemeClr val="bg1"/>
                </a:solidFill>
              </a:rPr>
              <a:t>campaign on </a:t>
            </a:r>
            <a:r>
              <a:rPr lang="en-US" sz="2800" dirty="0">
                <a:solidFill>
                  <a:schemeClr val="bg1"/>
                </a:solidFill>
              </a:rPr>
              <a:t>social networks </a:t>
            </a:r>
            <a:r>
              <a:rPr lang="en-US" sz="2800" dirty="0" smtClean="0">
                <a:solidFill>
                  <a:schemeClr val="bg1"/>
                </a:solidFill>
              </a:rPr>
              <a:t>like LinkedIn</a:t>
            </a:r>
            <a:r>
              <a:rPr lang="en-US" sz="2800" dirty="0">
                <a:solidFill>
                  <a:schemeClr val="bg1"/>
                </a:solidFill>
              </a:rPr>
              <a:t>, YouTube, Instagram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sending out brochures by </a:t>
            </a:r>
            <a:r>
              <a:rPr lang="en-US" sz="2800" dirty="0" smtClean="0">
                <a:solidFill>
                  <a:schemeClr val="bg1"/>
                </a:solidFill>
              </a:rPr>
              <a:t>email to </a:t>
            </a:r>
            <a:r>
              <a:rPr lang="en-US" sz="2800" dirty="0">
                <a:solidFill>
                  <a:schemeClr val="bg1"/>
                </a:solidFill>
              </a:rPr>
              <a:t>different companies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2046387" y="3533163"/>
            <a:ext cx="39308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Place</a:t>
            </a:r>
          </a:p>
          <a:p>
            <a:endParaRPr lang="fr-FR" sz="32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All over the world</a:t>
            </a: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7313057" y="-5014027"/>
            <a:ext cx="7202852" cy="716356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13698353" y="-2914049"/>
            <a:ext cx="7202852" cy="716356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extBox 3"/>
          <p:cNvSpPr txBox="1"/>
          <p:nvPr/>
        </p:nvSpPr>
        <p:spPr>
          <a:xfrm>
            <a:off x="503386" y="495300"/>
            <a:ext cx="114300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Dashboard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</p:spTree>
    <p:extLst>
      <p:ext uri="{BB962C8B-B14F-4D97-AF65-F5344CB8AC3E}">
        <p14:creationId xmlns:p14="http://schemas.microsoft.com/office/powerpoint/2010/main" val="6645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61607">
            <a:off x="4814638" y="837753"/>
            <a:ext cx="8658724" cy="861149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3"/>
          <p:cNvSpPr txBox="1"/>
          <p:nvPr/>
        </p:nvSpPr>
        <p:spPr>
          <a:xfrm>
            <a:off x="503386" y="495300"/>
            <a:ext cx="114300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Dashboard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58496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rgbClr val="FF0000"/>
                </a:solidFill>
              </a:rPr>
              <a:pPr/>
              <a:t>17</a:t>
            </a:fld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91600" y="1790700"/>
            <a:ext cx="10952169" cy="10399029"/>
          </a:xfrm>
          <a:prstGeom prst="rect">
            <a:avLst/>
          </a:prstGeom>
        </p:spPr>
      </p:pic>
      <p:sp>
        <p:nvSpPr>
          <p:cNvPr id="5" name="Google Shape;266;p13"/>
          <p:cNvSpPr txBox="1"/>
          <p:nvPr/>
        </p:nvSpPr>
        <p:spPr>
          <a:xfrm>
            <a:off x="1066800" y="1273996"/>
            <a:ext cx="10699800" cy="112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9" dirty="0" smtClean="0">
                <a:solidFill>
                  <a:srgbClr val="FF7C64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Conclusion</a:t>
            </a:r>
            <a:endParaRPr sz="5099" dirty="0">
              <a:solidFill>
                <a:srgbClr val="FF7C64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11036" y="3009900"/>
            <a:ext cx="15240000" cy="29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/>
              <a:t>As a conclusion we can say that our team is providing a creative and effective way to solve Radio Link Failure and give the client the best service in this revolutionary </a:t>
            </a:r>
            <a:r>
              <a:rPr lang="en-US" sz="3200" b="1" dirty="0" err="1"/>
              <a:t>technlogy</a:t>
            </a:r>
            <a:r>
              <a:rPr lang="en-US" sz="3200" b="1" dirty="0"/>
              <a:t> ,the 5G .</a:t>
            </a:r>
          </a:p>
        </p:txBody>
      </p:sp>
    </p:spTree>
    <p:extLst>
      <p:ext uri="{BB962C8B-B14F-4D97-AF65-F5344CB8AC3E}">
        <p14:creationId xmlns:p14="http://schemas.microsoft.com/office/powerpoint/2010/main" val="217133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9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00800" y="952500"/>
            <a:ext cx="10473417" cy="6653440"/>
            <a:chOff x="0" y="-9525"/>
            <a:chExt cx="13964556" cy="499822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3964556" cy="199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59"/>
                </a:lnSpc>
              </a:pPr>
              <a:r>
                <a:rPr lang="en-US" sz="9799" dirty="0" smtClean="0">
                  <a:solidFill>
                    <a:srgbClr val="FF7C64"/>
                  </a:solidFill>
                  <a:latin typeface="Archivo Narrow"/>
                </a:rPr>
                <a:t>Summary:</a:t>
              </a:r>
              <a:endParaRPr lang="en-US" sz="9799" dirty="0">
                <a:solidFill>
                  <a:srgbClr val="FF7C64"/>
                </a:solidFill>
                <a:latin typeface="Archivo Narrow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27886"/>
              <a:ext cx="13964556" cy="3660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r>
                <a:rPr lang="en-US" sz="2500" dirty="0" smtClean="0">
                  <a:solidFill>
                    <a:srgbClr val="FFFFFF"/>
                  </a:solidFill>
                  <a:latin typeface="Open Sauce Light"/>
                </a:rPr>
                <a:t>The team</a:t>
              </a:r>
            </a:p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r>
                <a:rPr lang="en-US" sz="2500" dirty="0" smtClean="0">
                  <a:solidFill>
                    <a:srgbClr val="FFFFFF"/>
                  </a:solidFill>
                  <a:latin typeface="Open Sauce Light"/>
                </a:rPr>
                <a:t>Introduction</a:t>
              </a:r>
            </a:p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r>
                <a:rPr lang="en-US" sz="2500" dirty="0" smtClean="0">
                  <a:solidFill>
                    <a:srgbClr val="FFFFFF"/>
                  </a:solidFill>
                  <a:latin typeface="Open Sauce Light"/>
                </a:rPr>
                <a:t>Issues</a:t>
              </a:r>
              <a:endParaRPr lang="en-US" sz="2500" dirty="0" smtClean="0">
                <a:solidFill>
                  <a:srgbClr val="FFFFFF"/>
                </a:solidFill>
                <a:latin typeface="Open Sauce Light"/>
              </a:endParaRPr>
            </a:p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r>
                <a:rPr lang="en-US" sz="2500" dirty="0" smtClean="0">
                  <a:solidFill>
                    <a:srgbClr val="FFFFFF"/>
                  </a:solidFill>
                  <a:latin typeface="Open Sauce Light"/>
                </a:rPr>
                <a:t>Competition</a:t>
              </a:r>
              <a:endParaRPr lang="en-US" sz="2500" dirty="0" smtClean="0">
                <a:solidFill>
                  <a:srgbClr val="FFFFFF"/>
                </a:solidFill>
                <a:latin typeface="Open Sauce Light"/>
              </a:endParaRPr>
            </a:p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r>
                <a:rPr lang="en-US" sz="2500" dirty="0" smtClean="0">
                  <a:solidFill>
                    <a:srgbClr val="FFFFFF"/>
                  </a:solidFill>
                  <a:latin typeface="Open Sauce Light"/>
                </a:rPr>
                <a:t>Solution</a:t>
              </a:r>
            </a:p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r>
                <a:rPr lang="en-US" sz="2500" dirty="0" smtClean="0">
                  <a:solidFill>
                    <a:srgbClr val="FFFFFF"/>
                  </a:solidFill>
                  <a:latin typeface="Open Sauce Light"/>
                </a:rPr>
                <a:t>Advertising</a:t>
              </a:r>
            </a:p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r>
                <a:rPr lang="en-US" sz="2500" dirty="0" smtClean="0">
                  <a:solidFill>
                    <a:srgbClr val="FFFFFF"/>
                  </a:solidFill>
                  <a:latin typeface="Open Sauce Light"/>
                </a:rPr>
                <a:t>Marketing strategy</a:t>
              </a:r>
            </a:p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r>
                <a:rPr lang="en-US" sz="2500" dirty="0" smtClean="0">
                  <a:solidFill>
                    <a:srgbClr val="FFFFFF"/>
                  </a:solidFill>
                  <a:latin typeface="Open Sauce Light"/>
                </a:rPr>
                <a:t>UI/UX</a:t>
              </a:r>
              <a:endParaRPr lang="en-US" sz="2500" dirty="0" smtClean="0">
                <a:solidFill>
                  <a:srgbClr val="FFFFFF"/>
                </a:solidFill>
                <a:latin typeface="Open Sauce Light"/>
              </a:endParaRPr>
            </a:p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r>
                <a:rPr lang="en-US" sz="2500" dirty="0" smtClean="0">
                  <a:solidFill>
                    <a:srgbClr val="FFFFFF"/>
                  </a:solidFill>
                  <a:latin typeface="Open Sauce Light"/>
                </a:rPr>
                <a:t>Conclusion</a:t>
              </a:r>
              <a:endParaRPr lang="en-US" sz="2500" dirty="0" smtClean="0">
                <a:solidFill>
                  <a:srgbClr val="FFFFFF"/>
                </a:solidFill>
                <a:latin typeface="Open Sauce Light"/>
              </a:endParaRPr>
            </a:p>
            <a:p>
              <a:pPr marL="457200" indent="-457200">
                <a:lnSpc>
                  <a:spcPts val="3750"/>
                </a:lnSpc>
                <a:buFont typeface="+mj-lt"/>
                <a:buAutoNum type="arabicPeriod"/>
              </a:pPr>
              <a:endParaRPr lang="en-US" sz="25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17663" y="2743202"/>
            <a:ext cx="6822551" cy="480059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7012" y="647699"/>
            <a:ext cx="8433598" cy="9144001"/>
            <a:chOff x="0" y="142875"/>
            <a:chExt cx="11244797" cy="4968308"/>
          </a:xfrm>
        </p:grpSpPr>
        <p:sp>
          <p:nvSpPr>
            <p:cNvPr id="3" name="TextBox 3"/>
            <p:cNvSpPr txBox="1"/>
            <p:nvPr/>
          </p:nvSpPr>
          <p:spPr>
            <a:xfrm>
              <a:off x="0" y="142875"/>
              <a:ext cx="11244797" cy="643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59"/>
                </a:lnSpc>
              </a:pPr>
              <a:r>
                <a:rPr lang="en-US" sz="6549" dirty="0" smtClean="0">
                  <a:solidFill>
                    <a:srgbClr val="102B30"/>
                  </a:solidFill>
                  <a:latin typeface="Archivo Narrow"/>
                </a:rPr>
                <a:t>The Team: </a:t>
              </a:r>
              <a:endParaRPr lang="en-US" sz="6549" dirty="0">
                <a:solidFill>
                  <a:srgbClr val="102B30"/>
                </a:solidFill>
                <a:latin typeface="Archivo Narrow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78190"/>
              <a:ext cx="11244797" cy="632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2400" dirty="0">
                <a:solidFill>
                  <a:srgbClr val="102B30"/>
                </a:solidFill>
                <a:latin typeface="Open Sauce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57269" y="2153083"/>
            <a:ext cx="6402031" cy="6367110"/>
          </a:xfrm>
          <a:prstGeom prst="rect">
            <a:avLst/>
          </a:prstGeom>
        </p:spPr>
      </p:pic>
      <p:grpSp>
        <p:nvGrpSpPr>
          <p:cNvPr id="95" name="Google Shape;286;p39"/>
          <p:cNvGrpSpPr/>
          <p:nvPr/>
        </p:nvGrpSpPr>
        <p:grpSpPr>
          <a:xfrm>
            <a:off x="6672770" y="5141456"/>
            <a:ext cx="1120618" cy="1029208"/>
            <a:chOff x="2257425" y="2865383"/>
            <a:chExt cx="1117600" cy="1120775"/>
          </a:xfrm>
        </p:grpSpPr>
        <p:sp>
          <p:nvSpPr>
            <p:cNvPr id="96" name="Google Shape;287;p39"/>
            <p:cNvSpPr/>
            <p:nvPr/>
          </p:nvSpPr>
          <p:spPr>
            <a:xfrm>
              <a:off x="2257425" y="2865383"/>
              <a:ext cx="1117600" cy="1120775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88;p39"/>
            <p:cNvSpPr/>
            <p:nvPr/>
          </p:nvSpPr>
          <p:spPr>
            <a:xfrm>
              <a:off x="2455863" y="3070226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89;p39"/>
            <p:cNvSpPr/>
            <p:nvPr/>
          </p:nvSpPr>
          <p:spPr>
            <a:xfrm>
              <a:off x="2590800" y="3460751"/>
              <a:ext cx="441325" cy="288925"/>
            </a:xfrm>
            <a:custGeom>
              <a:avLst/>
              <a:gdLst/>
              <a:ahLst/>
              <a:cxnLst/>
              <a:rect l="l" t="t" r="r" b="b"/>
              <a:pathLst>
                <a:path w="138" h="90" extrusionOk="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90;p39"/>
            <p:cNvSpPr/>
            <p:nvPr/>
          </p:nvSpPr>
          <p:spPr>
            <a:xfrm>
              <a:off x="2670175" y="3170238"/>
              <a:ext cx="292100" cy="290513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91;p39"/>
            <p:cNvSpPr/>
            <p:nvPr/>
          </p:nvSpPr>
          <p:spPr>
            <a:xfrm>
              <a:off x="2779713" y="3525838"/>
              <a:ext cx="60325" cy="114300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92;p39"/>
            <p:cNvSpPr/>
            <p:nvPr/>
          </p:nvSpPr>
          <p:spPr>
            <a:xfrm>
              <a:off x="2789238" y="3473451"/>
              <a:ext cx="44450" cy="36513"/>
            </a:xfrm>
            <a:custGeom>
              <a:avLst/>
              <a:gdLst/>
              <a:ahLst/>
              <a:cxnLst/>
              <a:rect l="l" t="t" r="r" b="b"/>
              <a:pathLst>
                <a:path w="14" h="11" extrusionOk="0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293;p39"/>
          <p:cNvGrpSpPr/>
          <p:nvPr/>
        </p:nvGrpSpPr>
        <p:grpSpPr>
          <a:xfrm>
            <a:off x="8422065" y="3830901"/>
            <a:ext cx="418206" cy="419394"/>
            <a:chOff x="2257425" y="2868613"/>
            <a:chExt cx="1117600" cy="1120775"/>
          </a:xfrm>
        </p:grpSpPr>
        <p:sp>
          <p:nvSpPr>
            <p:cNvPr id="103" name="Google Shape;294;p39"/>
            <p:cNvSpPr/>
            <p:nvPr/>
          </p:nvSpPr>
          <p:spPr>
            <a:xfrm>
              <a:off x="2257425" y="2868613"/>
              <a:ext cx="1117600" cy="1120775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95;p39"/>
            <p:cNvSpPr/>
            <p:nvPr/>
          </p:nvSpPr>
          <p:spPr>
            <a:xfrm>
              <a:off x="2455863" y="3070226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96;p39"/>
            <p:cNvSpPr/>
            <p:nvPr/>
          </p:nvSpPr>
          <p:spPr>
            <a:xfrm>
              <a:off x="2590800" y="3460751"/>
              <a:ext cx="441325" cy="288925"/>
            </a:xfrm>
            <a:custGeom>
              <a:avLst/>
              <a:gdLst/>
              <a:ahLst/>
              <a:cxnLst/>
              <a:rect l="l" t="t" r="r" b="b"/>
              <a:pathLst>
                <a:path w="138" h="90" extrusionOk="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97;p39"/>
            <p:cNvSpPr/>
            <p:nvPr/>
          </p:nvSpPr>
          <p:spPr>
            <a:xfrm>
              <a:off x="2670175" y="3170238"/>
              <a:ext cx="292100" cy="290513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98;p39"/>
            <p:cNvSpPr/>
            <p:nvPr/>
          </p:nvSpPr>
          <p:spPr>
            <a:xfrm>
              <a:off x="2779713" y="3525838"/>
              <a:ext cx="60325" cy="114300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99;p39"/>
            <p:cNvSpPr/>
            <p:nvPr/>
          </p:nvSpPr>
          <p:spPr>
            <a:xfrm>
              <a:off x="2789238" y="3473451"/>
              <a:ext cx="44450" cy="36513"/>
            </a:xfrm>
            <a:custGeom>
              <a:avLst/>
              <a:gdLst/>
              <a:ahLst/>
              <a:cxnLst/>
              <a:rect l="l" t="t" r="r" b="b"/>
              <a:pathLst>
                <a:path w="14" h="11" extrusionOk="0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314;p39"/>
          <p:cNvGrpSpPr/>
          <p:nvPr/>
        </p:nvGrpSpPr>
        <p:grpSpPr>
          <a:xfrm>
            <a:off x="4493930" y="4677937"/>
            <a:ext cx="1106759" cy="985722"/>
            <a:chOff x="2257425" y="2868613"/>
            <a:chExt cx="1117600" cy="1120775"/>
          </a:xfrm>
        </p:grpSpPr>
        <p:sp>
          <p:nvSpPr>
            <p:cNvPr id="114" name="Google Shape;315;p39"/>
            <p:cNvSpPr/>
            <p:nvPr/>
          </p:nvSpPr>
          <p:spPr>
            <a:xfrm>
              <a:off x="2257425" y="2868613"/>
              <a:ext cx="1117600" cy="1120775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16;p39"/>
            <p:cNvSpPr/>
            <p:nvPr/>
          </p:nvSpPr>
          <p:spPr>
            <a:xfrm>
              <a:off x="2455863" y="3070226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17;p39"/>
            <p:cNvSpPr/>
            <p:nvPr/>
          </p:nvSpPr>
          <p:spPr>
            <a:xfrm>
              <a:off x="2590800" y="3460751"/>
              <a:ext cx="441325" cy="288925"/>
            </a:xfrm>
            <a:custGeom>
              <a:avLst/>
              <a:gdLst/>
              <a:ahLst/>
              <a:cxnLst/>
              <a:rect l="l" t="t" r="r" b="b"/>
              <a:pathLst>
                <a:path w="138" h="90" extrusionOk="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18;p39"/>
            <p:cNvSpPr/>
            <p:nvPr/>
          </p:nvSpPr>
          <p:spPr>
            <a:xfrm>
              <a:off x="2670175" y="3170238"/>
              <a:ext cx="292100" cy="290513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19;p39"/>
            <p:cNvSpPr/>
            <p:nvPr/>
          </p:nvSpPr>
          <p:spPr>
            <a:xfrm>
              <a:off x="2779713" y="3525838"/>
              <a:ext cx="60325" cy="114300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20;p39"/>
            <p:cNvSpPr/>
            <p:nvPr/>
          </p:nvSpPr>
          <p:spPr>
            <a:xfrm>
              <a:off x="2789238" y="3473451"/>
              <a:ext cx="44450" cy="36513"/>
            </a:xfrm>
            <a:custGeom>
              <a:avLst/>
              <a:gdLst/>
              <a:ahLst/>
              <a:cxnLst/>
              <a:rect l="l" t="t" r="r" b="b"/>
              <a:pathLst>
                <a:path w="14" h="11" extrusionOk="0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335;p39"/>
          <p:cNvGrpSpPr/>
          <p:nvPr/>
        </p:nvGrpSpPr>
        <p:grpSpPr>
          <a:xfrm>
            <a:off x="7195053" y="4052622"/>
            <a:ext cx="1016569" cy="1073030"/>
            <a:chOff x="2257425" y="2868613"/>
            <a:chExt cx="1117600" cy="1120775"/>
          </a:xfrm>
        </p:grpSpPr>
        <p:sp>
          <p:nvSpPr>
            <p:cNvPr id="135" name="Google Shape;336;p39"/>
            <p:cNvSpPr/>
            <p:nvPr/>
          </p:nvSpPr>
          <p:spPr>
            <a:xfrm>
              <a:off x="2257425" y="2868613"/>
              <a:ext cx="1117600" cy="1120775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37;p39"/>
            <p:cNvSpPr/>
            <p:nvPr/>
          </p:nvSpPr>
          <p:spPr>
            <a:xfrm>
              <a:off x="2455863" y="3070226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38;p39"/>
            <p:cNvSpPr/>
            <p:nvPr/>
          </p:nvSpPr>
          <p:spPr>
            <a:xfrm>
              <a:off x="2590800" y="3460751"/>
              <a:ext cx="441325" cy="288925"/>
            </a:xfrm>
            <a:custGeom>
              <a:avLst/>
              <a:gdLst/>
              <a:ahLst/>
              <a:cxnLst/>
              <a:rect l="l" t="t" r="r" b="b"/>
              <a:pathLst>
                <a:path w="138" h="90" extrusionOk="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39;p39"/>
            <p:cNvSpPr/>
            <p:nvPr/>
          </p:nvSpPr>
          <p:spPr>
            <a:xfrm>
              <a:off x="2670175" y="3170238"/>
              <a:ext cx="292100" cy="290513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40;p39"/>
            <p:cNvSpPr/>
            <p:nvPr/>
          </p:nvSpPr>
          <p:spPr>
            <a:xfrm>
              <a:off x="2779713" y="3525838"/>
              <a:ext cx="60325" cy="114300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341;p39"/>
            <p:cNvSpPr/>
            <p:nvPr/>
          </p:nvSpPr>
          <p:spPr>
            <a:xfrm>
              <a:off x="2789238" y="3473451"/>
              <a:ext cx="44450" cy="36513"/>
            </a:xfrm>
            <a:custGeom>
              <a:avLst/>
              <a:gdLst/>
              <a:ahLst/>
              <a:cxnLst/>
              <a:rect l="l" t="t" r="r" b="b"/>
              <a:pathLst>
                <a:path w="14" h="11" extrusionOk="0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342;p39"/>
          <p:cNvGrpSpPr/>
          <p:nvPr/>
        </p:nvGrpSpPr>
        <p:grpSpPr>
          <a:xfrm>
            <a:off x="5579854" y="3654585"/>
            <a:ext cx="1569557" cy="1574016"/>
            <a:chOff x="2257425" y="2868613"/>
            <a:chExt cx="1117600" cy="1120775"/>
          </a:xfrm>
        </p:grpSpPr>
        <p:sp>
          <p:nvSpPr>
            <p:cNvPr id="142" name="Google Shape;343;p39"/>
            <p:cNvSpPr/>
            <p:nvPr/>
          </p:nvSpPr>
          <p:spPr>
            <a:xfrm>
              <a:off x="2257425" y="2868613"/>
              <a:ext cx="1117600" cy="1120775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344;p39"/>
            <p:cNvSpPr/>
            <p:nvPr/>
          </p:nvSpPr>
          <p:spPr>
            <a:xfrm>
              <a:off x="2455863" y="3070226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350;p39"/>
          <p:cNvSpPr txBox="1"/>
          <p:nvPr/>
        </p:nvSpPr>
        <p:spPr>
          <a:xfrm>
            <a:off x="3089505" y="3715262"/>
            <a:ext cx="12177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fr" sz="1800" dirty="0" smtClean="0">
                <a:solidFill>
                  <a:schemeClr val="dk1"/>
                </a:solidFill>
              </a:rPr>
              <a:t>Maroune Guezmir</a:t>
            </a:r>
            <a:endParaRPr sz="1100" dirty="0"/>
          </a:p>
        </p:txBody>
      </p:sp>
      <p:cxnSp>
        <p:nvCxnSpPr>
          <p:cNvPr id="148" name="Google Shape;354;p39"/>
          <p:cNvCxnSpPr/>
          <p:nvPr/>
        </p:nvCxnSpPr>
        <p:spPr>
          <a:xfrm rot="10800000" flipH="1">
            <a:off x="4330360" y="5405764"/>
            <a:ext cx="438300" cy="441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355;p39"/>
          <p:cNvCxnSpPr/>
          <p:nvPr/>
        </p:nvCxnSpPr>
        <p:spPr>
          <a:xfrm rot="10800000">
            <a:off x="3239262" y="5846764"/>
            <a:ext cx="109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356;p39"/>
          <p:cNvSpPr txBox="1"/>
          <p:nvPr/>
        </p:nvSpPr>
        <p:spPr>
          <a:xfrm>
            <a:off x="3134781" y="5231205"/>
            <a:ext cx="1292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fr" sz="1900" dirty="0" smtClean="0">
                <a:solidFill>
                  <a:schemeClr val="dk1"/>
                </a:solidFill>
              </a:rPr>
              <a:t>Eya Amri</a:t>
            </a:r>
            <a:endParaRPr sz="1100" dirty="0"/>
          </a:p>
        </p:txBody>
      </p:sp>
      <p:cxnSp>
        <p:nvCxnSpPr>
          <p:cNvPr id="151" name="Google Shape;357;p39"/>
          <p:cNvCxnSpPr>
            <a:stCxn id="135" idx="42"/>
          </p:cNvCxnSpPr>
          <p:nvPr/>
        </p:nvCxnSpPr>
        <p:spPr>
          <a:xfrm rot="10800000" flipH="1">
            <a:off x="8007702" y="3556337"/>
            <a:ext cx="432900" cy="605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358;p39"/>
          <p:cNvCxnSpPr/>
          <p:nvPr/>
        </p:nvCxnSpPr>
        <p:spPr>
          <a:xfrm rot="10800000">
            <a:off x="8429579" y="3554237"/>
            <a:ext cx="1217700" cy="4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359;p39"/>
          <p:cNvSpPr txBox="1"/>
          <p:nvPr/>
        </p:nvSpPr>
        <p:spPr>
          <a:xfrm>
            <a:off x="8422065" y="3179214"/>
            <a:ext cx="1292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fr" sz="1900" dirty="0" smtClean="0">
                <a:solidFill>
                  <a:schemeClr val="dk1"/>
                </a:solidFill>
              </a:rPr>
              <a:t>Bilel Mensi 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100" dirty="0"/>
          </a:p>
        </p:txBody>
      </p:sp>
      <p:cxnSp>
        <p:nvCxnSpPr>
          <p:cNvPr id="154" name="Google Shape;360;p39"/>
          <p:cNvCxnSpPr/>
          <p:nvPr/>
        </p:nvCxnSpPr>
        <p:spPr>
          <a:xfrm>
            <a:off x="4022226" y="3747109"/>
            <a:ext cx="630000" cy="395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" name="Google Shape;361;p39"/>
          <p:cNvCxnSpPr/>
          <p:nvPr/>
        </p:nvCxnSpPr>
        <p:spPr>
          <a:xfrm rot="10800000">
            <a:off x="3187630" y="3754522"/>
            <a:ext cx="834600" cy="3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362;p39"/>
          <p:cNvCxnSpPr/>
          <p:nvPr/>
        </p:nvCxnSpPr>
        <p:spPr>
          <a:xfrm rot="10800000">
            <a:off x="7468616" y="5977103"/>
            <a:ext cx="258000" cy="552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363;p39"/>
          <p:cNvCxnSpPr/>
          <p:nvPr/>
        </p:nvCxnSpPr>
        <p:spPr>
          <a:xfrm rot="10800000">
            <a:off x="7726471" y="6530172"/>
            <a:ext cx="1281900" cy="3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364;p39"/>
          <p:cNvCxnSpPr/>
          <p:nvPr/>
        </p:nvCxnSpPr>
        <p:spPr>
          <a:xfrm rot="10800000">
            <a:off x="5633621" y="3231012"/>
            <a:ext cx="755700" cy="9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" name="Google Shape;365;p39"/>
          <p:cNvCxnSpPr/>
          <p:nvPr/>
        </p:nvCxnSpPr>
        <p:spPr>
          <a:xfrm rot="10800000">
            <a:off x="6381206" y="3231261"/>
            <a:ext cx="387000" cy="29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366;p39"/>
          <p:cNvSpPr txBox="1"/>
          <p:nvPr/>
        </p:nvSpPr>
        <p:spPr>
          <a:xfrm>
            <a:off x="5342504" y="2540897"/>
            <a:ext cx="1416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dirty="0" smtClean="0"/>
              <a:t>Khalil Allah Abbes</a:t>
            </a:r>
            <a:endParaRPr sz="1900" dirty="0"/>
          </a:p>
        </p:txBody>
      </p:sp>
      <p:sp>
        <p:nvSpPr>
          <p:cNvPr id="161" name="Google Shape;367;p39"/>
          <p:cNvSpPr txBox="1"/>
          <p:nvPr/>
        </p:nvSpPr>
        <p:spPr>
          <a:xfrm>
            <a:off x="7690755" y="5884972"/>
            <a:ext cx="12177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dirty="0" smtClean="0"/>
              <a:t>Yassine Hamdaoui</a:t>
            </a:r>
            <a:endParaRPr sz="1900" dirty="0"/>
          </a:p>
        </p:txBody>
      </p:sp>
      <p:pic>
        <p:nvPicPr>
          <p:cNvPr id="162" name="Image 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636" y="3894633"/>
            <a:ext cx="1194660" cy="1089011"/>
          </a:xfrm>
          <a:prstGeom prst="rect">
            <a:avLst/>
          </a:prstGeom>
        </p:spPr>
      </p:pic>
      <p:grpSp>
        <p:nvGrpSpPr>
          <p:cNvPr id="171" name="Google Shape;286;p39"/>
          <p:cNvGrpSpPr/>
          <p:nvPr/>
        </p:nvGrpSpPr>
        <p:grpSpPr>
          <a:xfrm>
            <a:off x="6701885" y="2821787"/>
            <a:ext cx="1120618" cy="1029208"/>
            <a:chOff x="2257425" y="2865383"/>
            <a:chExt cx="1117600" cy="1120775"/>
          </a:xfrm>
        </p:grpSpPr>
        <p:sp>
          <p:nvSpPr>
            <p:cNvPr id="172" name="Google Shape;287;p39"/>
            <p:cNvSpPr/>
            <p:nvPr/>
          </p:nvSpPr>
          <p:spPr>
            <a:xfrm>
              <a:off x="2257425" y="2865383"/>
              <a:ext cx="1117600" cy="1120775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88;p39"/>
            <p:cNvSpPr/>
            <p:nvPr/>
          </p:nvSpPr>
          <p:spPr>
            <a:xfrm>
              <a:off x="2455863" y="3070226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89;p39"/>
            <p:cNvSpPr/>
            <p:nvPr/>
          </p:nvSpPr>
          <p:spPr>
            <a:xfrm>
              <a:off x="2590800" y="3460751"/>
              <a:ext cx="441325" cy="288925"/>
            </a:xfrm>
            <a:custGeom>
              <a:avLst/>
              <a:gdLst/>
              <a:ahLst/>
              <a:cxnLst/>
              <a:rect l="l" t="t" r="r" b="b"/>
              <a:pathLst>
                <a:path w="138" h="90" extrusionOk="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90;p39"/>
            <p:cNvSpPr/>
            <p:nvPr/>
          </p:nvSpPr>
          <p:spPr>
            <a:xfrm>
              <a:off x="2670175" y="3170238"/>
              <a:ext cx="292100" cy="290513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91;p39"/>
            <p:cNvSpPr/>
            <p:nvPr/>
          </p:nvSpPr>
          <p:spPr>
            <a:xfrm>
              <a:off x="2779713" y="3525838"/>
              <a:ext cx="60325" cy="114300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92;p39"/>
            <p:cNvSpPr/>
            <p:nvPr/>
          </p:nvSpPr>
          <p:spPr>
            <a:xfrm>
              <a:off x="2789238" y="3473451"/>
              <a:ext cx="44450" cy="36513"/>
            </a:xfrm>
            <a:custGeom>
              <a:avLst/>
              <a:gdLst/>
              <a:ahLst/>
              <a:cxnLst/>
              <a:rect l="l" t="t" r="r" b="b"/>
              <a:pathLst>
                <a:path w="14" h="11" extrusionOk="0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286;p39"/>
          <p:cNvGrpSpPr/>
          <p:nvPr/>
        </p:nvGrpSpPr>
        <p:grpSpPr>
          <a:xfrm>
            <a:off x="4393337" y="3590327"/>
            <a:ext cx="1120618" cy="1029208"/>
            <a:chOff x="2257425" y="2865383"/>
            <a:chExt cx="1117600" cy="1120775"/>
          </a:xfrm>
        </p:grpSpPr>
        <p:sp>
          <p:nvSpPr>
            <p:cNvPr id="179" name="Google Shape;287;p39"/>
            <p:cNvSpPr/>
            <p:nvPr/>
          </p:nvSpPr>
          <p:spPr>
            <a:xfrm>
              <a:off x="2257425" y="2865383"/>
              <a:ext cx="1117600" cy="1120775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88;p39"/>
            <p:cNvSpPr/>
            <p:nvPr/>
          </p:nvSpPr>
          <p:spPr>
            <a:xfrm>
              <a:off x="2455863" y="3070226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89;p39"/>
            <p:cNvSpPr/>
            <p:nvPr/>
          </p:nvSpPr>
          <p:spPr>
            <a:xfrm>
              <a:off x="2590800" y="3460751"/>
              <a:ext cx="441325" cy="288925"/>
            </a:xfrm>
            <a:custGeom>
              <a:avLst/>
              <a:gdLst/>
              <a:ahLst/>
              <a:cxnLst/>
              <a:rect l="l" t="t" r="r" b="b"/>
              <a:pathLst>
                <a:path w="138" h="90" extrusionOk="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90;p39"/>
            <p:cNvSpPr/>
            <p:nvPr/>
          </p:nvSpPr>
          <p:spPr>
            <a:xfrm>
              <a:off x="2670175" y="3170238"/>
              <a:ext cx="292100" cy="290513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91;p39"/>
            <p:cNvSpPr/>
            <p:nvPr/>
          </p:nvSpPr>
          <p:spPr>
            <a:xfrm>
              <a:off x="2779713" y="3525838"/>
              <a:ext cx="60325" cy="114300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92;p39"/>
            <p:cNvSpPr/>
            <p:nvPr/>
          </p:nvSpPr>
          <p:spPr>
            <a:xfrm>
              <a:off x="2789238" y="3473451"/>
              <a:ext cx="44450" cy="36513"/>
            </a:xfrm>
            <a:custGeom>
              <a:avLst/>
              <a:gdLst/>
              <a:ahLst/>
              <a:cxnLst/>
              <a:rect l="l" t="t" r="r" b="b"/>
              <a:pathLst>
                <a:path w="14" h="11" extrusionOk="0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5" name="Image 1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946" y="5655736"/>
            <a:ext cx="5590901" cy="5096472"/>
          </a:xfrm>
          <a:prstGeom prst="rect">
            <a:avLst/>
          </a:prstGeom>
        </p:spPr>
      </p:pic>
      <p:sp>
        <p:nvSpPr>
          <p:cNvPr id="186" name="Speech Bubble: Rectangle 2"/>
          <p:cNvSpPr/>
          <p:nvPr/>
        </p:nvSpPr>
        <p:spPr>
          <a:xfrm>
            <a:off x="7006065" y="7480756"/>
            <a:ext cx="4467933" cy="1407374"/>
          </a:xfrm>
          <a:prstGeom prst="wedgeRectCallout">
            <a:avLst>
              <a:gd name="adj1" fmla="val -37932"/>
              <a:gd name="adj2" fmla="val 88354"/>
            </a:avLst>
          </a:prstGeom>
          <a:noFill/>
          <a:ln w="1016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457200" rtlCol="0" anchor="ctr"/>
          <a:lstStyle/>
          <a:p>
            <a:pPr algn="ctr"/>
            <a:endParaRPr lang="en-US" b="1" cap="all" dirty="0">
              <a:solidFill>
                <a:schemeClr val="tx1"/>
              </a:solidFill>
            </a:endParaRPr>
          </a:p>
          <a:p>
            <a:pPr algn="ctr"/>
            <a:r>
              <a:rPr lang="en-US" b="1" cap="all" dirty="0" smtClean="0">
                <a:solidFill>
                  <a:schemeClr val="tx1"/>
                </a:solidFill>
              </a:rPr>
              <a:t>Alone  we can do so little,</a:t>
            </a:r>
          </a:p>
          <a:p>
            <a:pPr algn="ctr"/>
            <a:r>
              <a:rPr lang="en-US" b="1" cap="all" dirty="0" smtClean="0">
                <a:solidFill>
                  <a:schemeClr val="tx1"/>
                </a:solidFill>
              </a:rPr>
              <a:t>Together we can do so much</a:t>
            </a:r>
          </a:p>
          <a:p>
            <a:pPr algn="r"/>
            <a:r>
              <a:rPr lang="en-US" b="1" cap="all" dirty="0" smtClean="0">
                <a:solidFill>
                  <a:schemeClr val="tx1"/>
                </a:solidFill>
              </a:rPr>
              <a:t>-Hellen </a:t>
            </a:r>
            <a:r>
              <a:rPr lang="en-US" b="1" cap="all" dirty="0" err="1" smtClean="0">
                <a:solidFill>
                  <a:schemeClr val="tx1"/>
                </a:solidFill>
              </a:rPr>
              <a:t>keller</a:t>
            </a:r>
            <a:endParaRPr lang="en-US" b="1" cap="all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5853163" y="6332243"/>
            <a:ext cx="1002476" cy="53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6914918" y="7449403"/>
            <a:ext cx="401664" cy="410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: Shape 13"/>
          <p:cNvSpPr/>
          <p:nvPr/>
        </p:nvSpPr>
        <p:spPr>
          <a:xfrm>
            <a:off x="6644846" y="7324805"/>
            <a:ext cx="590288" cy="438772"/>
          </a:xfrm>
          <a:custGeom>
            <a:avLst/>
            <a:gdLst>
              <a:gd name="connsiteX0" fmla="*/ 702120 w 1343472"/>
              <a:gd name="connsiteY0" fmla="*/ 0 h 1036674"/>
              <a:gd name="connsiteX1" fmla="*/ 1343472 w 1343472"/>
              <a:gd name="connsiteY1" fmla="*/ 0 h 1036674"/>
              <a:gd name="connsiteX2" fmla="*/ 1343472 w 1343472"/>
              <a:gd name="connsiteY2" fmla="*/ 640625 h 1036674"/>
              <a:gd name="connsiteX3" fmla="*/ 1343472 w 1343472"/>
              <a:gd name="connsiteY3" fmla="*/ 641353 h 1036674"/>
              <a:gd name="connsiteX4" fmla="*/ 960529 w 1343472"/>
              <a:gd name="connsiteY4" fmla="*/ 1036674 h 1036674"/>
              <a:gd name="connsiteX5" fmla="*/ 1073615 w 1343472"/>
              <a:gd name="connsiteY5" fmla="*/ 641353 h 1036674"/>
              <a:gd name="connsiteX6" fmla="*/ 702120 w 1343472"/>
              <a:gd name="connsiteY6" fmla="*/ 641353 h 1036674"/>
              <a:gd name="connsiteX7" fmla="*/ 0 w 1343472"/>
              <a:gd name="connsiteY7" fmla="*/ 0 h 1036674"/>
              <a:gd name="connsiteX8" fmla="*/ 641352 w 1343472"/>
              <a:gd name="connsiteY8" fmla="*/ 0 h 1036674"/>
              <a:gd name="connsiteX9" fmla="*/ 641352 w 1343472"/>
              <a:gd name="connsiteY9" fmla="*/ 640625 h 1036674"/>
              <a:gd name="connsiteX10" fmla="*/ 641352 w 1343472"/>
              <a:gd name="connsiteY10" fmla="*/ 641353 h 1036674"/>
              <a:gd name="connsiteX11" fmla="*/ 258409 w 1343472"/>
              <a:gd name="connsiteY11" fmla="*/ 1036674 h 1036674"/>
              <a:gd name="connsiteX12" fmla="*/ 371495 w 1343472"/>
              <a:gd name="connsiteY12" fmla="*/ 641353 h 1036674"/>
              <a:gd name="connsiteX13" fmla="*/ 0 w 1343472"/>
              <a:gd name="connsiteY13" fmla="*/ 641353 h 103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3472" h="1036674">
                <a:moveTo>
                  <a:pt x="702120" y="0"/>
                </a:moveTo>
                <a:lnTo>
                  <a:pt x="1343472" y="0"/>
                </a:lnTo>
                <a:lnTo>
                  <a:pt x="1343472" y="640625"/>
                </a:lnTo>
                <a:lnTo>
                  <a:pt x="1343472" y="641353"/>
                </a:lnTo>
                <a:lnTo>
                  <a:pt x="960529" y="1036674"/>
                </a:lnTo>
                <a:lnTo>
                  <a:pt x="1073615" y="641353"/>
                </a:lnTo>
                <a:lnTo>
                  <a:pt x="702120" y="641353"/>
                </a:lnTo>
                <a:close/>
                <a:moveTo>
                  <a:pt x="0" y="0"/>
                </a:moveTo>
                <a:lnTo>
                  <a:pt x="641352" y="0"/>
                </a:lnTo>
                <a:lnTo>
                  <a:pt x="641352" y="640625"/>
                </a:lnTo>
                <a:lnTo>
                  <a:pt x="641352" y="641353"/>
                </a:lnTo>
                <a:lnTo>
                  <a:pt x="258409" y="1036674"/>
                </a:lnTo>
                <a:lnTo>
                  <a:pt x="371495" y="641353"/>
                </a:lnTo>
                <a:lnTo>
                  <a:pt x="0" y="64135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4845" y="2979181"/>
            <a:ext cx="7111023" cy="3346035"/>
            <a:chOff x="0" y="-9525"/>
            <a:chExt cx="9481364" cy="446138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481364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99"/>
                </a:lnSpc>
              </a:pPr>
              <a:endParaRPr lang="en-US" sz="7499" dirty="0">
                <a:solidFill>
                  <a:srgbClr val="FF7C64"/>
                </a:solidFill>
                <a:latin typeface="Archivo Narrow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70158"/>
              <a:ext cx="9481364" cy="581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840"/>
                </a:lnSpc>
                <a:buFont typeface="Arial"/>
                <a:buChar char="•"/>
              </a:pPr>
              <a:endParaRPr lang="en-US" sz="24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sp>
        <p:nvSpPr>
          <p:cNvPr id="9" name="TextBox 3"/>
          <p:cNvSpPr txBox="1"/>
          <p:nvPr/>
        </p:nvSpPr>
        <p:spPr>
          <a:xfrm>
            <a:off x="1038225" y="765781"/>
            <a:ext cx="6353175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Introduction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29047" y="4319283"/>
            <a:ext cx="13944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owadays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5G is a big subject in technology field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in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fact our team is proposing the greatest solution for the biggest problem which is Radio Link failure </a:t>
            </a: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631752" y="7479061"/>
            <a:ext cx="6558303" cy="6522531"/>
          </a:xfrm>
          <a:prstGeom prst="rect">
            <a:avLst/>
          </a:prstGeom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69793" y="-614405"/>
            <a:ext cx="6558303" cy="6522531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52215" y="-4852545"/>
            <a:ext cx="6558303" cy="6522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7313057" y="-5014027"/>
            <a:ext cx="7202852" cy="7163563"/>
          </a:xfrm>
          <a:prstGeom prst="rect">
            <a:avLst/>
          </a:prstGeom>
        </p:spPr>
      </p:pic>
      <p:sp>
        <p:nvSpPr>
          <p:cNvPr id="36" name="TextBox 3"/>
          <p:cNvSpPr txBox="1"/>
          <p:nvPr/>
        </p:nvSpPr>
        <p:spPr>
          <a:xfrm>
            <a:off x="1038225" y="765781"/>
            <a:ext cx="10696575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Issues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219200" y="3593493"/>
            <a:ext cx="15468600" cy="358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3200" b="1" dirty="0"/>
              <a:t>Radio Link </a:t>
            </a:r>
            <a:r>
              <a:rPr lang="en-US" sz="3200" b="1" dirty="0" smtClean="0"/>
              <a:t>Failure </a:t>
            </a:r>
            <a:r>
              <a:rPr lang="en-US" sz="3200" b="1" dirty="0"/>
              <a:t>is a challenging problem in 5G networks as it may decrease communication reliability and increases latency. This is against the objectives of 5G, particularly for the ultra-Reliable Low Latency Communications </a:t>
            </a:r>
            <a:endParaRPr lang="en-US" sz="3200" b="1" dirty="0" smtClean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13698353" y="-2914049"/>
            <a:ext cx="7202852" cy="716356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"/>
          <p:cNvSpPr txBox="1"/>
          <p:nvPr/>
        </p:nvSpPr>
        <p:spPr>
          <a:xfrm>
            <a:off x="1219200" y="1104900"/>
            <a:ext cx="85344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Competition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631752" y="7479061"/>
            <a:ext cx="6558303" cy="6522531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69793" y="-614405"/>
            <a:ext cx="6558303" cy="6522531"/>
          </a:xfrm>
          <a:prstGeom prst="rect">
            <a:avLst/>
          </a:prstGeom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452215" y="-4852545"/>
            <a:ext cx="6558303" cy="652253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990600" y="3543300"/>
            <a:ext cx="16383000" cy="358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b="1" dirty="0" smtClean="0">
                <a:solidFill>
                  <a:schemeClr val="bg1"/>
                </a:solidFill>
              </a:rPr>
              <a:t>ost </a:t>
            </a:r>
            <a:r>
              <a:rPr lang="en-US" sz="3200" b="1" dirty="0">
                <a:solidFill>
                  <a:schemeClr val="bg1"/>
                </a:solidFill>
              </a:rPr>
              <a:t>companies offer artificial intelligence algorithms that help telephone operators increase their sales with </a:t>
            </a:r>
            <a:r>
              <a:rPr lang="en-US" sz="3200" b="1" dirty="0" smtClean="0">
                <a:solidFill>
                  <a:schemeClr val="bg1"/>
                </a:solidFill>
              </a:rPr>
              <a:t>recommendation </a:t>
            </a:r>
            <a:r>
              <a:rPr lang="en-US" sz="3200" b="1" dirty="0">
                <a:solidFill>
                  <a:schemeClr val="bg1"/>
                </a:solidFill>
              </a:rPr>
              <a:t>systems and digital marketing techniques without offering tools to improve network </a:t>
            </a:r>
            <a:r>
              <a:rPr lang="en-US" sz="3200" b="1" dirty="0" smtClean="0">
                <a:solidFill>
                  <a:schemeClr val="bg1"/>
                </a:solidFill>
              </a:rPr>
              <a:t>quality.</a:t>
            </a:r>
            <a:endParaRPr lang="fr-FR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7313057" y="-5014027"/>
            <a:ext cx="7202852" cy="716356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13698353" y="-2914049"/>
            <a:ext cx="7202852" cy="716356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3"/>
          <p:cNvSpPr txBox="1"/>
          <p:nvPr/>
        </p:nvSpPr>
        <p:spPr>
          <a:xfrm>
            <a:off x="1219200" y="1104900"/>
            <a:ext cx="8534400" cy="1484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Competitors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205619"/>
              </p:ext>
            </p:extLst>
          </p:nvPr>
        </p:nvGraphicFramePr>
        <p:xfrm>
          <a:off x="3733800" y="3543300"/>
          <a:ext cx="10515600" cy="5257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0900">
                <a:tc>
                  <a:txBody>
                    <a:bodyPr/>
                    <a:lstStyle/>
                    <a:p>
                      <a:pPr algn="ctr"/>
                      <a:r>
                        <a:rPr lang="fr-FR" sz="7200" dirty="0" err="1" smtClean="0"/>
                        <a:t>Competitors</a:t>
                      </a:r>
                      <a:endParaRPr lang="fr-FR" sz="7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9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9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89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Picture 2" descr="Tealbook – Reciprocal Ventures – Venture Capital for the Fintech Indus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281" y="4272118"/>
            <a:ext cx="6553201" cy="240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509" y="6155284"/>
            <a:ext cx="10487891" cy="13528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7539307"/>
            <a:ext cx="1200150" cy="12001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506" y="7553477"/>
            <a:ext cx="1502846" cy="120227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7713658"/>
            <a:ext cx="1379461" cy="804686"/>
          </a:xfrm>
          <a:prstGeom prst="rect">
            <a:avLst/>
          </a:prstGeom>
        </p:spPr>
      </p:pic>
      <p:pic>
        <p:nvPicPr>
          <p:cNvPr id="15" name="Picture 2" descr="Cabinet de conseil et d'ingénierie - Télécommunications - Sofrecom - the  Know-How Networ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711" y="7508134"/>
            <a:ext cx="1447942" cy="115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7313057" y="-5014027"/>
            <a:ext cx="7202852" cy="716356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13698353" y="-2914049"/>
            <a:ext cx="7202852" cy="716356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Box 3"/>
          <p:cNvSpPr txBox="1"/>
          <p:nvPr/>
        </p:nvSpPr>
        <p:spPr>
          <a:xfrm>
            <a:off x="1219200" y="1104900"/>
            <a:ext cx="114300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Positioning card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779918" y="6945661"/>
            <a:ext cx="1623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16200000">
            <a:off x="4476674" y="5025266"/>
            <a:ext cx="8886333" cy="501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54" y="2588597"/>
            <a:ext cx="3452671" cy="2257086"/>
          </a:xfrm>
          <a:prstGeom prst="rect">
            <a:avLst/>
          </a:prstGeom>
        </p:spPr>
      </p:pic>
      <p:pic>
        <p:nvPicPr>
          <p:cNvPr id="15" name="Picture 2" descr="Tealbook – Reciprocal Ventures – Venture Capital for the Fintech Indust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1751" y="3085527"/>
            <a:ext cx="4042969" cy="148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33" y="4753656"/>
            <a:ext cx="1677437" cy="167743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931" y="4644190"/>
            <a:ext cx="3244451" cy="9104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77078" y="4419833"/>
            <a:ext cx="2278700" cy="182296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4952" y="5295557"/>
            <a:ext cx="2857500" cy="1666875"/>
          </a:xfrm>
          <a:prstGeom prst="rect">
            <a:avLst/>
          </a:prstGeom>
        </p:spPr>
      </p:pic>
      <p:pic>
        <p:nvPicPr>
          <p:cNvPr id="1026" name="Picture 2" descr="Cabinet de conseil et d'ingénierie - Télécommunications - Sofrecom - the  Know-How Networ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508" y="4602166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16002000" y="7709563"/>
            <a:ext cx="1156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Price</a:t>
            </a:r>
            <a:endParaRPr lang="fr-FR" sz="32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9461927" y="1088136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Performance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7602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7313057" y="-5014027"/>
            <a:ext cx="7202852" cy="7163563"/>
          </a:xfrm>
          <a:prstGeom prst="rect">
            <a:avLst/>
          </a:prstGeom>
        </p:spPr>
      </p:pic>
      <p:pic>
        <p:nvPicPr>
          <p:cNvPr id="2050" name="Picture 2" descr="Chart: Where 5G Technology Has Been Deployed | Statis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62" y="1833781"/>
            <a:ext cx="13988126" cy="788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6665">
            <a:off x="13698353" y="-2914049"/>
            <a:ext cx="7202852" cy="716356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extBox 3"/>
          <p:cNvSpPr txBox="1"/>
          <p:nvPr/>
        </p:nvSpPr>
        <p:spPr>
          <a:xfrm>
            <a:off x="503386" y="495300"/>
            <a:ext cx="114300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59"/>
              </a:lnSpc>
            </a:pPr>
            <a:r>
              <a:rPr lang="en-US" sz="9799" dirty="0" smtClean="0">
                <a:solidFill>
                  <a:srgbClr val="FF7C64"/>
                </a:solidFill>
                <a:latin typeface="Archivo Narrow"/>
              </a:rPr>
              <a:t>5G in the world</a:t>
            </a:r>
            <a:endParaRPr lang="en-US" sz="9799" dirty="0">
              <a:solidFill>
                <a:srgbClr val="FF7C64"/>
              </a:solidFill>
              <a:latin typeface="Archivo Narrow"/>
            </a:endParaRPr>
          </a:p>
        </p:txBody>
      </p:sp>
    </p:spTree>
    <p:extLst>
      <p:ext uri="{BB962C8B-B14F-4D97-AF65-F5344CB8AC3E}">
        <p14:creationId xmlns:p14="http://schemas.microsoft.com/office/powerpoint/2010/main" val="55326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398</Words>
  <Application>Microsoft Office PowerPoint</Application>
  <PresentationFormat>Personnalisé</PresentationFormat>
  <Paragraphs>96</Paragraphs>
  <Slides>18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Calibri</vt:lpstr>
      <vt:lpstr>Open Sauce Light Bold</vt:lpstr>
      <vt:lpstr>Arial</vt:lpstr>
      <vt:lpstr>Archivo Narrow</vt:lpstr>
      <vt:lpstr>Open Sauce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Khalil Allah Abbes</dc:creator>
  <cp:lastModifiedBy>Khalil Allah Abbes</cp:lastModifiedBy>
  <cp:revision>54</cp:revision>
  <dcterms:created xsi:type="dcterms:W3CDTF">2006-08-16T00:00:00Z</dcterms:created>
  <dcterms:modified xsi:type="dcterms:W3CDTF">2022-05-17T01:23:06Z</dcterms:modified>
  <dc:identifier>DAE3tqNrAbo</dc:identifier>
</cp:coreProperties>
</file>